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630" r:id="rId2"/>
    <p:sldId id="631" r:id="rId3"/>
    <p:sldId id="632" r:id="rId4"/>
    <p:sldId id="633" r:id="rId5"/>
    <p:sldId id="634" r:id="rId6"/>
    <p:sldId id="635" r:id="rId7"/>
    <p:sldId id="636" r:id="rId8"/>
    <p:sldId id="637" r:id="rId9"/>
    <p:sldId id="638" r:id="rId10"/>
    <p:sldId id="639" r:id="rId11"/>
    <p:sldId id="640" r:id="rId12"/>
    <p:sldId id="641" r:id="rId13"/>
    <p:sldId id="642" r:id="rId14"/>
    <p:sldId id="643" r:id="rId15"/>
    <p:sldId id="581" r:id="rId1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楷体" panose="02010609060101010101" pitchFamily="49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Impact" panose="020B0806030902050204" pitchFamily="34" charset="0"/>
      <p:regular r:id="rId2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45BF0281-3295-4EC5-BDE1-EAC7B2A7C1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36541D3-B53C-4641-919B-385CEC4FC4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F3DA0687-D50B-4192-93EA-FAE5D0EEB77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ACA43D8-0E81-4FB9-A8A7-EEF779E00F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2ABB06-A6F5-4FC8-A028-1C094AC220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34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4BCBC335-FDEC-4884-B7DC-671E78A50C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DF2535A-47B4-429D-A097-E9D2B841B89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9F29A628-374A-48EB-997A-E579076888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A4757FF1-1DE5-436B-BB6D-4BFAC7C572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3EEA752-6C1B-4FD0-9E7A-BF2E7A87C95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E4040EC-FE41-46CF-8E27-739CE70A2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D386EE-FA65-4320-87A2-7DB45557C5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2990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201429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140054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570137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11311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9786085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294011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92368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875144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432972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714905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7789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4327548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808446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503308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7513935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277575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974303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8340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391199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4566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227092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6770257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323574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16398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629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089573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333635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18596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822776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165634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488037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矩形 6">
            <a:extLst>
              <a:ext uri="{FF2B5EF4-FFF2-40B4-BE49-F238E27FC236}">
                <a16:creationId xmlns="" xmlns:a16="http://schemas.microsoft.com/office/drawing/2014/main" id="{F673A83F-1713-4F97-BBE4-C3C45D33454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16652" y="69850"/>
            <a:ext cx="1524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新闻采访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1027" name="图片 5">
            <a:extLst>
              <a:ext uri="{FF2B5EF4-FFF2-40B4-BE49-F238E27FC236}">
                <a16:creationId xmlns="" xmlns:a16="http://schemas.microsoft.com/office/drawing/2014/main" id="{092917C9-2D6D-4F8C-9028-BCEDA257FC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413"/>
            <a:ext cx="91440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https://timgsa.baidu.com/timg?image&amp;quality=80&amp;size=b9999_10000&amp;sec=1551792041743&amp;di=601c3a33cacd6e3a3f7f335becc1d248&amp;imgtype=0&amp;src=http%3A%2F%2Fpic.51yuansu.com%2Fpic3%2Fcover%2F00%2F78%2F35%2F58c6fe765d0ef_610.jpg">
            <a:extLst>
              <a:ext uri="{FF2B5EF4-FFF2-40B4-BE49-F238E27FC236}">
                <a16:creationId xmlns="" xmlns:a16="http://schemas.microsoft.com/office/drawing/2014/main" id="{46C8969C-2336-4D94-A14E-91CCFB9FF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1588"/>
            <a:ext cx="9142412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1" name="组合 1">
            <a:extLst>
              <a:ext uri="{FF2B5EF4-FFF2-40B4-BE49-F238E27FC236}">
                <a16:creationId xmlns="" xmlns:a16="http://schemas.microsoft.com/office/drawing/2014/main" id="{BB62FCC1-1C9F-4F43-B1A4-D002FE813239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5" name="圆角矩形 4">
              <a:extLst>
                <a:ext uri="{FF2B5EF4-FFF2-40B4-BE49-F238E27FC236}">
                  <a16:creationId xmlns="" xmlns:a16="http://schemas.microsoft.com/office/drawing/2014/main" id="{943B41A6-0071-4820-9721-95E9CF3F56A0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57" name="文本框 1">
              <a:extLst>
                <a:ext uri="{FF2B5EF4-FFF2-40B4-BE49-F238E27FC236}">
                  <a16:creationId xmlns="" xmlns:a16="http://schemas.microsoft.com/office/drawing/2014/main" id="{5052A41F-725B-45B5-96E1-3E29E65381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7" name="TextBox 48">
            <a:extLst>
              <a:ext uri="{FF2B5EF4-FFF2-40B4-BE49-F238E27FC236}">
                <a16:creationId xmlns="" xmlns:a16="http://schemas.microsoft.com/office/drawing/2014/main" id="{2CA26F18-ED7D-4A9D-80F8-0618C0981399}"/>
              </a:ext>
            </a:extLst>
          </p:cNvPr>
          <p:cNvSpPr txBox="1"/>
          <p:nvPr/>
        </p:nvSpPr>
        <p:spPr>
          <a:xfrm>
            <a:off x="1799692" y="1563638"/>
            <a:ext cx="554461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任务二  新闻采访</a:t>
            </a:r>
          </a:p>
        </p:txBody>
      </p:sp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>
            <a:extLst>
              <a:ext uri="{FF2B5EF4-FFF2-40B4-BE49-F238E27FC236}">
                <a16:creationId xmlns="" xmlns:a16="http://schemas.microsoft.com/office/drawing/2014/main" id="{D593372F-9E3E-4243-9B5F-B9BD1565C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800" y="700088"/>
            <a:ext cx="3057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提问时的注意事项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Rectangle 1">
            <a:extLst>
              <a:ext uri="{FF2B5EF4-FFF2-40B4-BE49-F238E27FC236}">
                <a16:creationId xmlns="" xmlns:a16="http://schemas.microsoft.com/office/drawing/2014/main" id="{E6B48F2E-3CC0-4F4F-ADCB-A4E5CE564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384300"/>
            <a:ext cx="78486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一次只问一个问题。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连续问问题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被采访者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会反应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不过来。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提问要短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不要长。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提问要多问“为什么”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8" name="组合 9">
            <a:extLst>
              <a:ext uri="{FF2B5EF4-FFF2-40B4-BE49-F238E27FC236}">
                <a16:creationId xmlns="" xmlns:a16="http://schemas.microsoft.com/office/drawing/2014/main" id="{B9C3C4D3-3646-4FF9-B69E-57795AA95DCE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269" name="文本框 6">
              <a:extLst>
                <a:ext uri="{FF2B5EF4-FFF2-40B4-BE49-F238E27FC236}">
                  <a16:creationId xmlns="" xmlns:a16="http://schemas.microsoft.com/office/drawing/2014/main" id="{4332C869-F02A-4769-ADE1-1FA5861D4F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808A7ADF-61C5-444F-A01B-40D72F5C004E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3B6B7115-F178-42BE-9256-630E17C04F10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>
            <a:extLst>
              <a:ext uri="{FF2B5EF4-FFF2-40B4-BE49-F238E27FC236}">
                <a16:creationId xmlns="" xmlns:a16="http://schemas.microsoft.com/office/drawing/2014/main" id="{6F972D97-284F-4D9B-BFDD-86982FA9B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892175"/>
            <a:ext cx="8218487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采访时间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采访对象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</a:p>
          <a:p>
            <a:pPr eaLnBrk="1" hangingPunct="1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采访实录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您小的时候都玩些什么游戏呢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我小的时候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一般都是玩跳绳、踢毽子、抽陀螺之类的游戏。</a:t>
            </a:r>
          </a:p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游戏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的玩法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跟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玩法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有一样的地方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也有不一样的地方。</a:t>
            </a:r>
          </a:p>
        </p:txBody>
      </p:sp>
      <p:grpSp>
        <p:nvGrpSpPr>
          <p:cNvPr id="12291" name="组合 18">
            <a:extLst>
              <a:ext uri="{FF2B5EF4-FFF2-40B4-BE49-F238E27FC236}">
                <a16:creationId xmlns="" xmlns:a16="http://schemas.microsoft.com/office/drawing/2014/main" id="{04DEC639-4F2D-48D1-9B53-78EA73C9AEB4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2293" name="文本框 6">
              <a:extLst>
                <a:ext uri="{FF2B5EF4-FFF2-40B4-BE49-F238E27FC236}">
                  <a16:creationId xmlns="" xmlns:a16="http://schemas.microsoft.com/office/drawing/2014/main" id="{25B6F41E-365C-4B98-AB08-D6174963CF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7D00C80F-023D-4A38-9435-0326080B7BAF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6F2ECC8B-1122-4174-BAEB-892BEB0A8E48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2292" name="矩形 7">
            <a:extLst>
              <a:ext uri="{FF2B5EF4-FFF2-40B4-BE49-F238E27FC236}">
                <a16:creationId xmlns="" xmlns:a16="http://schemas.microsoft.com/office/drawing/2014/main" id="{9EF420FA-38B4-44E6-ABC5-B392DE84E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175" y="411510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>
            <a:extLst>
              <a:ext uri="{FF2B5EF4-FFF2-40B4-BE49-F238E27FC236}">
                <a16:creationId xmlns="" xmlns:a16="http://schemas.microsoft.com/office/drawing/2014/main" id="{B5062D0F-7C8F-4E1F-A952-686E06C14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42950"/>
            <a:ext cx="839946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有什么不一样的地方呢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以抽陀螺为例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我小时候玩的陀螺是木制的陀螺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而现在的陀螺多为塑料或铁制的。木陀螺只要用一根绳子抽几下就能转。陀螺的大小我们也能控制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一般我们都自己动手做陀螺。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除了这些玩具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你们还有其他玩具吗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我们小时候的玩具很少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一般都是自己或父母做的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而现在的玩具不仅品种多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而且种类全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大部分都是厂家制作的。</a:t>
            </a:r>
          </a:p>
        </p:txBody>
      </p:sp>
      <p:grpSp>
        <p:nvGrpSpPr>
          <p:cNvPr id="13315" name="组合 18">
            <a:extLst>
              <a:ext uri="{FF2B5EF4-FFF2-40B4-BE49-F238E27FC236}">
                <a16:creationId xmlns="" xmlns:a16="http://schemas.microsoft.com/office/drawing/2014/main" id="{60D1DA89-B26E-4A1D-883E-9DC683BE0693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3316" name="文本框 6">
              <a:extLst>
                <a:ext uri="{FF2B5EF4-FFF2-40B4-BE49-F238E27FC236}">
                  <a16:creationId xmlns="" xmlns:a16="http://schemas.microsoft.com/office/drawing/2014/main" id="{6C3A8C3E-0792-46B6-8F74-204F40A48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17FDE9AE-9FAA-4699-B397-AEA131F7FAC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E7DBC5EB-8269-48E5-87A5-25D2B3610C34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8">
            <a:extLst>
              <a:ext uri="{FF2B5EF4-FFF2-40B4-BE49-F238E27FC236}">
                <a16:creationId xmlns="" xmlns:a16="http://schemas.microsoft.com/office/drawing/2014/main" id="{E7FF4DD0-5536-4394-AA1B-80879A15151B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4340" name="文本框 6">
              <a:extLst>
                <a:ext uri="{FF2B5EF4-FFF2-40B4-BE49-F238E27FC236}">
                  <a16:creationId xmlns="" xmlns:a16="http://schemas.microsoft.com/office/drawing/2014/main" id="{253347AF-8901-4676-9E4E-B58C5606B2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B7D15408-E022-42EE-AE5B-4B9E01897308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6CFC264E-4EAF-4BFE-85DD-7E429349E01B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14339" name="矩形 1">
            <a:extLst>
              <a:ext uri="{FF2B5EF4-FFF2-40B4-BE49-F238E27FC236}">
                <a16:creationId xmlns="" xmlns:a16="http://schemas.microsoft.com/office/drawing/2014/main" id="{60EE106E-16AA-431B-A73A-47D78BAC9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1525588"/>
            <a:ext cx="7920038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采访心得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通过这次采访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我了解到了父母以前的生活是多么艰辛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而我们是多么幸福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我一定要珍惜现在的生活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孝敬父母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勤俭节约。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8">
            <a:extLst>
              <a:ext uri="{FF2B5EF4-FFF2-40B4-BE49-F238E27FC236}">
                <a16:creationId xmlns="" xmlns:a16="http://schemas.microsoft.com/office/drawing/2014/main" id="{ACE1965F-FF91-47DF-913D-783EDC64692A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5364" name="文本框 6">
              <a:extLst>
                <a:ext uri="{FF2B5EF4-FFF2-40B4-BE49-F238E27FC236}">
                  <a16:creationId xmlns="" xmlns:a16="http://schemas.microsoft.com/office/drawing/2014/main" id="{D160AF96-421B-47C5-B048-843DF70B08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课下作业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79658A28-4820-46FD-99BA-1FB37117E176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>
              <a:extLst>
                <a:ext uri="{FF2B5EF4-FFF2-40B4-BE49-F238E27FC236}">
                  <a16:creationId xmlns="" xmlns:a16="http://schemas.microsoft.com/office/drawing/2014/main" id="{E8DC411A-B436-46BA-BE2B-A3EA8D10766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sp>
        <p:nvSpPr>
          <p:cNvPr id="6" name="矩形 1">
            <a:extLst>
              <a:ext uri="{FF2B5EF4-FFF2-40B4-BE49-F238E27FC236}">
                <a16:creationId xmlns="" xmlns:a16="http://schemas.microsoft.com/office/drawing/2014/main" id="{68ED074D-095B-409F-9B21-CDA5D461D0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1525588"/>
            <a:ext cx="7920038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你身边有平凡而默默奉献的人吗？请你为他（她）做一次采访。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">
            <a:extLst>
              <a:ext uri="{FF2B5EF4-FFF2-40B4-BE49-F238E27FC236}">
                <a16:creationId xmlns="" xmlns:a16="http://schemas.microsoft.com/office/drawing/2014/main" id="{A20897D6-50E8-4B4E-80C8-E57F4B06A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>
            <a:extLst>
              <a:ext uri="{FF2B5EF4-FFF2-40B4-BE49-F238E27FC236}">
                <a16:creationId xmlns="" xmlns:a16="http://schemas.microsoft.com/office/drawing/2014/main" id="{E134082B-6A94-4377-A1E6-3792B8A5F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842963"/>
            <a:ext cx="8135938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了解新闻采访与新闻写作，采访与写作的关系，采访前的准备和采访过程中应注意的细节。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了解采访技巧和注意事项。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通过新闻采访活动，培养学生关心国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事家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事，明辨是非，爱憎分明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的能力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5" name="组合 11">
            <a:extLst>
              <a:ext uri="{FF2B5EF4-FFF2-40B4-BE49-F238E27FC236}">
                <a16:creationId xmlns="" xmlns:a16="http://schemas.microsoft.com/office/drawing/2014/main" id="{4B45509F-6A74-4C1D-937F-0FFE8C277AD2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3076" name="文本框 6">
              <a:extLst>
                <a:ext uri="{FF2B5EF4-FFF2-40B4-BE49-F238E27FC236}">
                  <a16:creationId xmlns="" xmlns:a16="http://schemas.microsoft.com/office/drawing/2014/main" id="{33687163-F79E-456C-ACDF-C2B1748C3A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9E5909F3-E11E-41F1-A600-245CEA0D60E4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8D3AA7BC-81AB-4DAE-A429-3BE9424A51EB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>
            <a:extLst>
              <a:ext uri="{FF2B5EF4-FFF2-40B4-BE49-F238E27FC236}">
                <a16:creationId xmlns="" xmlns:a16="http://schemas.microsoft.com/office/drawing/2014/main" id="{4DBE8866-663A-44DB-AF22-B4AE16671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1525588"/>
            <a:ext cx="7848600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新闻采访就是记者为取得新闻材料，而进行的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观察、调查、访问、记录、摄影、录音、录像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等活动。是一种媒体信息的采集和收集方式，通过记者和采访对象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面对面的交流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来实现。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4099" name="矩形 2">
            <a:extLst>
              <a:ext uri="{FF2B5EF4-FFF2-40B4-BE49-F238E27FC236}">
                <a16:creationId xmlns="" xmlns:a16="http://schemas.microsoft.com/office/drawing/2014/main" id="{0677D240-9267-40C5-A5AB-29CED48A0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25" y="790575"/>
            <a:ext cx="1728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新闻采访 </a:t>
            </a:r>
          </a:p>
        </p:txBody>
      </p:sp>
      <p:grpSp>
        <p:nvGrpSpPr>
          <p:cNvPr id="4100" name="组合 8">
            <a:extLst>
              <a:ext uri="{FF2B5EF4-FFF2-40B4-BE49-F238E27FC236}">
                <a16:creationId xmlns="" xmlns:a16="http://schemas.microsoft.com/office/drawing/2014/main" id="{B248BBFB-18B3-47A7-AB3F-F5B260783EA1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31750"/>
            <a:ext cx="2006600" cy="523875"/>
            <a:chOff x="70" y="-63"/>
            <a:chExt cx="3161" cy="824"/>
          </a:xfrm>
        </p:grpSpPr>
        <p:sp>
          <p:nvSpPr>
            <p:cNvPr id="4101" name="文本框 6">
              <a:extLst>
                <a:ext uri="{FF2B5EF4-FFF2-40B4-BE49-F238E27FC236}">
                  <a16:creationId xmlns="" xmlns:a16="http://schemas.microsoft.com/office/drawing/2014/main" id="{8C03FB97-974E-4E9A-9DF0-02D8EE14F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291509B4-0E9C-4B1B-B694-C534D4144DE4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48FAF7A0-10C9-43FD-8D00-CCC7400A2B37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>
            <a:extLst>
              <a:ext uri="{FF2B5EF4-FFF2-40B4-BE49-F238E27FC236}">
                <a16:creationId xmlns="" xmlns:a16="http://schemas.microsoft.com/office/drawing/2014/main" id="{EC4C3696-8F38-4441-97D3-3A6A5ED5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600" y="1347788"/>
            <a:ext cx="7416800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采访前、采访时、采访后的基本做法与要求。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小组共同拟定采访计划并实地采访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提出改进建议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各自完善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采访计划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5123" name="组合 8">
            <a:extLst>
              <a:ext uri="{FF2B5EF4-FFF2-40B4-BE49-F238E27FC236}">
                <a16:creationId xmlns="" xmlns:a16="http://schemas.microsoft.com/office/drawing/2014/main" id="{052345AA-523A-499A-803E-908AD2255360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24" name="文本框 6">
              <a:extLst>
                <a:ext uri="{FF2B5EF4-FFF2-40B4-BE49-F238E27FC236}">
                  <a16:creationId xmlns="" xmlns:a16="http://schemas.microsoft.com/office/drawing/2014/main" id="{0A22DA8D-8F20-4FF2-8CD9-F365DD8FA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EDA52875-7BFF-4E5B-B007-86756D785ED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44DD72AB-E1BA-41D5-89B1-7F265709FD89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>
            <a:extLst>
              <a:ext uri="{FF2B5EF4-FFF2-40B4-BE49-F238E27FC236}">
                <a16:creationId xmlns="" xmlns:a16="http://schemas.microsoft.com/office/drawing/2014/main" id="{0B49E7ED-6D68-419B-B9FE-212D31342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904875"/>
            <a:ext cx="8208962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以小组为单位召开新闻采访选题会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确定报道题材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制订小组采访方案。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报道的题材最好与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自己的生活密切相关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如学校的热点事件、家乡的大型活动等。可以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结合教材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本次活动“任务三”中的“自选任务”和“拓展任务”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制订小组采访方案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明确组内分工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各有侧重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如了解事件的总体情况、采访事件亲历者、搜集相关资料、拍摄新闻照片等。</a:t>
            </a:r>
          </a:p>
        </p:txBody>
      </p:sp>
      <p:grpSp>
        <p:nvGrpSpPr>
          <p:cNvPr id="6147" name="组合 9">
            <a:extLst>
              <a:ext uri="{FF2B5EF4-FFF2-40B4-BE49-F238E27FC236}">
                <a16:creationId xmlns="" xmlns:a16="http://schemas.microsoft.com/office/drawing/2014/main" id="{682AB6A7-BC4E-495C-8EFC-3AD0C38B2351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148" name="文本框 6">
              <a:extLst>
                <a:ext uri="{FF2B5EF4-FFF2-40B4-BE49-F238E27FC236}">
                  <a16:creationId xmlns="" xmlns:a16="http://schemas.microsoft.com/office/drawing/2014/main" id="{EBC2817E-E17C-4E19-AC2D-4CA1914023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81CC883F-EA1E-4A06-834E-826AAE7F87D0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4BAE77FC-E568-49F8-B3F1-3F8EB89A9482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>
            <a:extLst>
              <a:ext uri="{FF2B5EF4-FFF2-40B4-BE49-F238E27FC236}">
                <a16:creationId xmlns="" xmlns:a16="http://schemas.microsoft.com/office/drawing/2014/main" id="{12026D8E-97DE-42B5-9078-A8972AB0C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987425"/>
            <a:ext cx="79914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草拟新闻采访提纲。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采访提纲没有固定的形式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一般包含采访的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时间、地点、对象、目的、方式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等。另外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还要注明采访需要的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器材用具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。采访提纲的主要内容是预先拟好的采访问题。所提问题要具体、客观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有针对性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问题之间要有一定的逻辑关系。</a:t>
            </a:r>
          </a:p>
        </p:txBody>
      </p:sp>
      <p:grpSp>
        <p:nvGrpSpPr>
          <p:cNvPr id="7171" name="组合 9">
            <a:extLst>
              <a:ext uri="{FF2B5EF4-FFF2-40B4-BE49-F238E27FC236}">
                <a16:creationId xmlns="" xmlns:a16="http://schemas.microsoft.com/office/drawing/2014/main" id="{A491CD98-A24A-4A25-BB71-3A7B6C921E1E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7172" name="文本框 6">
              <a:extLst>
                <a:ext uri="{FF2B5EF4-FFF2-40B4-BE49-F238E27FC236}">
                  <a16:creationId xmlns="" xmlns:a16="http://schemas.microsoft.com/office/drawing/2014/main" id="{03A00EFA-1F30-4645-A590-2950DAF8D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9DB1CB10-0791-4295-B972-87A61226FC5B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033638E5-23BA-4BDD-83A4-74B6FDDB8D04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>
            <a:extLst>
              <a:ext uri="{FF2B5EF4-FFF2-40B4-BE49-F238E27FC236}">
                <a16:creationId xmlns="" xmlns:a16="http://schemas.microsoft.com/office/drawing/2014/main" id="{A1C085AE-6767-4DC3-8F2E-8950DC252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276350"/>
            <a:ext cx="7775575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采访过程中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要尊重采访对象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注意言行得体。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例如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不要强求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采访对象回答不愿回答的问题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拍摄人物照片时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事先征得对方的同意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pSp>
        <p:nvGrpSpPr>
          <p:cNvPr id="8195" name="组合 9">
            <a:extLst>
              <a:ext uri="{FF2B5EF4-FFF2-40B4-BE49-F238E27FC236}">
                <a16:creationId xmlns="" xmlns:a16="http://schemas.microsoft.com/office/drawing/2014/main" id="{519FC237-0BBE-4CF6-A7A3-DEC281FB925D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196" name="文本框 6">
              <a:extLst>
                <a:ext uri="{FF2B5EF4-FFF2-40B4-BE49-F238E27FC236}">
                  <a16:creationId xmlns="" xmlns:a16="http://schemas.microsoft.com/office/drawing/2014/main" id="{BA6F42A1-B6A8-486F-90BB-E8D1B4AA41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EF11A188-8BF1-4E29-B515-57B12E20ABE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FF690D77-2405-4AE7-B515-70C160FBFE58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>
            <a:extLst>
              <a:ext uri="{FF2B5EF4-FFF2-40B4-BE49-F238E27FC236}">
                <a16:creationId xmlns="" xmlns:a16="http://schemas.microsoft.com/office/drawing/2014/main" id="{A1FC2515-29EF-4E5A-852F-592DE322E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188" y="627063"/>
            <a:ext cx="3095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采访前要精心准备</a:t>
            </a:r>
          </a:p>
        </p:txBody>
      </p:sp>
      <p:sp>
        <p:nvSpPr>
          <p:cNvPr id="9219" name="Rectangle 2">
            <a:extLst>
              <a:ext uri="{FF2B5EF4-FFF2-40B4-BE49-F238E27FC236}">
                <a16:creationId xmlns="" xmlns:a16="http://schemas.microsoft.com/office/drawing/2014/main" id="{1BDABDDC-2810-487E-BEBE-C55B27192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192213"/>
            <a:ext cx="8353425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明确报道的目的。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明确自己采访的目的是什么。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搜集好了资料再去采访。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可以建立自己的资料库，也可以到网上去查资料。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拟好了提纲再去采访。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采访提纲可以规划我们的采访程序，使我们思路清晰，按计划进行采访、写稿。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grpSp>
        <p:nvGrpSpPr>
          <p:cNvPr id="9220" name="组合 9">
            <a:extLst>
              <a:ext uri="{FF2B5EF4-FFF2-40B4-BE49-F238E27FC236}">
                <a16:creationId xmlns="" xmlns:a16="http://schemas.microsoft.com/office/drawing/2014/main" id="{956283EB-A489-4A27-9938-5C989B9ABA0B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221" name="文本框 6">
              <a:extLst>
                <a:ext uri="{FF2B5EF4-FFF2-40B4-BE49-F238E27FC236}">
                  <a16:creationId xmlns="" xmlns:a16="http://schemas.microsoft.com/office/drawing/2014/main" id="{AF7EC113-C638-4AF3-985A-F9EB88AF1F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3C5824AF-4F32-4EA4-8FB6-88D733618D77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9EA02DC6-0527-43AE-9CDD-45FB5B33AE31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>
            <a:extLst>
              <a:ext uri="{FF2B5EF4-FFF2-40B4-BE49-F238E27FC236}">
                <a16:creationId xmlns="" xmlns:a16="http://schemas.microsoft.com/office/drawing/2014/main" id="{A4E88C90-C9DA-42F4-A0C5-909E24FFC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711200"/>
            <a:ext cx="34575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采访技巧和注意事项</a:t>
            </a:r>
          </a:p>
        </p:txBody>
      </p:sp>
      <p:sp>
        <p:nvSpPr>
          <p:cNvPr id="10243" name="Rectangle 2">
            <a:extLst>
              <a:ext uri="{FF2B5EF4-FFF2-40B4-BE49-F238E27FC236}">
                <a16:creationId xmlns="" xmlns:a16="http://schemas.microsoft.com/office/drawing/2014/main" id="{AEE605CB-1CD1-4AC5-8BD8-90ECFDB74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1295400"/>
            <a:ext cx="860425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和采访对象平等对话。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端正自己的态度，主动交流，不把自己看得过高或过低，在采访中不加入自己对于采访对象的主观臆断。</a:t>
            </a:r>
          </a:p>
          <a:p>
            <a:pPr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说服与获得采访机会。</a:t>
            </a:r>
          </a:p>
          <a:p>
            <a:pPr>
              <a:buFontTx/>
              <a:buNone/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采访者和被采访者的关系是尊重自愿、不强制的。说服对方接受采访，关键首先在采访者本身，找机会拉近与被采访者的距离。</a:t>
            </a:r>
          </a:p>
          <a:p>
            <a:pPr>
              <a:buFontTx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采访是“交谈”，是真情对话，而不仅仅是“提问”。 </a:t>
            </a:r>
          </a:p>
        </p:txBody>
      </p:sp>
      <p:grpSp>
        <p:nvGrpSpPr>
          <p:cNvPr id="10244" name="组合 9">
            <a:extLst>
              <a:ext uri="{FF2B5EF4-FFF2-40B4-BE49-F238E27FC236}">
                <a16:creationId xmlns="" xmlns:a16="http://schemas.microsoft.com/office/drawing/2014/main" id="{63F339F3-1F17-4322-996C-0FC7010B38B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245" name="文本框 6">
              <a:extLst>
                <a:ext uri="{FF2B5EF4-FFF2-40B4-BE49-F238E27FC236}">
                  <a16:creationId xmlns="" xmlns:a16="http://schemas.microsoft.com/office/drawing/2014/main" id="{5FEB0859-3C7C-4A79-BFFB-4D68D2843A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0F4A71DC-88DD-4CBE-B5F2-DDB90195C55A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60015A47-CAE9-4266-9F34-12A119133628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</TotalTime>
  <Words>1360</Words>
  <Application>Microsoft Office PowerPoint</Application>
  <PresentationFormat>全屏显示(16:9)</PresentationFormat>
  <Paragraphs>60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565</cp:revision>
  <dcterms:created xsi:type="dcterms:W3CDTF">2018-11-06T06:39:21Z</dcterms:created>
  <dcterms:modified xsi:type="dcterms:W3CDTF">2020-03-27T06:25:02Z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2052-11.1.0.8203</vt:lpwstr>
  </property>
</Properties>
</file>